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12.png" ContentType="image/png"/>
  <Override PartName="/ppt/media/image8.png" ContentType="image/png"/>
  <Override PartName="/ppt/media/image13.png" ContentType="image/png"/>
  <Override PartName="/ppt/media/image9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3886200" cy="50292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A613F22-D976-41AF-87CC-46A0FA053CC3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3620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32480" y="2809800"/>
            <a:ext cx="3620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9845D00-8A5A-4AF5-8088-A689A14FD64A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987920" y="94176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32480" y="280980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987920" y="280980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955EC8A-9E22-42FE-8A85-D898B1D98862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11656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356840" y="941760"/>
            <a:ext cx="11656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581200" y="941760"/>
            <a:ext cx="11656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32480" y="2809800"/>
            <a:ext cx="11656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356840" y="2809800"/>
            <a:ext cx="11656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581200" y="2809800"/>
            <a:ext cx="11656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4CED9D5-F7A6-4372-BBEE-69B90A64A2A1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32480" y="941760"/>
            <a:ext cx="3620880" cy="357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537080C-BC5C-4D76-9882-F1A3B4872295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3620880" cy="357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51BFD6D-AB17-44B0-B619-0F7307762DC5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1766880" cy="357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987920" y="941760"/>
            <a:ext cx="1766880" cy="357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303D64D-536D-4068-8FE0-AA93A071BFCD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1BD92C6-B406-4B8B-B1A7-905D9C5C2AA0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32480" y="187200"/>
            <a:ext cx="3620880" cy="284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24F1F3C-1A8B-494E-97FE-E61B5DD404D5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987920" y="941760"/>
            <a:ext cx="1766880" cy="357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32480" y="280980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E8B0B27-5703-4902-BC31-32A0AA784E93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1766880" cy="357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987920" y="94176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987920" y="280980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F48CE06-87C8-4D0A-94C5-45FC9921F700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987920" y="941760"/>
            <a:ext cx="1766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32480" y="2809800"/>
            <a:ext cx="3620880" cy="170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B5A046D-4F09-4B1A-930B-941F5DE76A8A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b">
            <a:normAutofit/>
          </a:bodyPr>
          <a:p>
            <a:r>
              <a:rPr b="0" lang="en-US" sz="15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1"/>
          </p:nvPr>
        </p:nvSpPr>
        <p:spPr>
          <a:xfrm>
            <a:off x="3600720" y="4559760"/>
            <a:ext cx="232920" cy="38448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600" spc="-1" strike="noStrike">
                <a:solidFill>
                  <a:srgbClr val="59595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899D60DB-93AD-4D51-BCB2-6E326F0EFB90}" type="slidenum">
              <a:rPr b="0" lang="en" sz="1600" spc="-1" strike="noStrike">
                <a:solidFill>
                  <a:srgbClr val="595959"/>
                </a:solidFill>
                <a:latin typeface="Arial"/>
                <a:ea typeface="Arial"/>
              </a:rPr>
              <a:t>&lt;number&gt;</a:t>
            </a:fld>
            <a:endParaRPr b="0" lang="en-US" sz="16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32480" y="941760"/>
            <a:ext cx="3620880" cy="357624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Sixth Outline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Seventh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Outline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/>
          </p:nvPr>
        </p:nvSpPr>
        <p:spPr>
          <a:xfrm>
            <a:off x="132480" y="941760"/>
            <a:ext cx="3620880" cy="397764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t">
            <a:noAutofit/>
          </a:bodyPr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Make Dash turn 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yellow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.</a:t>
            </a: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</a:rPr>
              <a:t> 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Make Dash turn 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red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.</a:t>
            </a: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</a:rPr>
              <a:t> 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Make Dash turn 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green.</a:t>
            </a:r>
            <a:br>
              <a:rPr sz="1300"/>
            </a:br>
            <a:br>
              <a:rPr sz="1300"/>
            </a:br>
            <a:r>
              <a:rPr b="1" lang="en" sz="1300" spc="-1" strike="noStrike">
                <a:solidFill>
                  <a:srgbClr val="595959"/>
                </a:solidFill>
                <a:latin typeface="Arial"/>
              </a:rPr>
              <a:t> 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Make Dash drive 35 + 63 = ____ cm.</a:t>
            </a:r>
            <a:br>
              <a:rPr sz="1300"/>
            </a:br>
            <a:r>
              <a:rPr b="0" i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Round 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to the nearest 10.</a:t>
            </a: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</a:rPr>
              <a:t> 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2001"/>
              </a:spcBef>
              <a:spcAft>
                <a:spcPts val="700"/>
              </a:spcAft>
              <a:buNone/>
              <a:tabLst>
                <a:tab algn="l" pos="0"/>
              </a:tabLst>
            </a:pP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b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h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al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le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g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e 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1: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S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to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p 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li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g</a:t>
            </a: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ht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1" name="Google Shape;60;p14"/>
          <p:cNvGrpSpPr/>
          <p:nvPr/>
        </p:nvGrpSpPr>
        <p:grpSpPr>
          <a:xfrm>
            <a:off x="1476360" y="1247400"/>
            <a:ext cx="933120" cy="441360"/>
            <a:chOff x="1476360" y="1247400"/>
            <a:chExt cx="933120" cy="441360"/>
          </a:xfrm>
        </p:grpSpPr>
        <p:pic>
          <p:nvPicPr>
            <p:cNvPr id="42" name="Google Shape;61;p14" descr="All Lights ------ :: #412FA0"/>
            <p:cNvPicPr/>
            <p:nvPr/>
          </p:nvPicPr>
          <p:blipFill>
            <a:blip r:embed="rId1"/>
            <a:srcRect l="0" t="0" r="0" b="38118"/>
            <a:stretch/>
          </p:blipFill>
          <p:spPr>
            <a:xfrm>
              <a:off x="1476360" y="1247400"/>
              <a:ext cx="933120" cy="441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3" name="Google Shape;62;p14"/>
            <p:cNvSpPr/>
            <p:nvPr/>
          </p:nvSpPr>
          <p:spPr>
            <a:xfrm>
              <a:off x="2098800" y="1367280"/>
              <a:ext cx="241200" cy="1400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44" name="Google Shape;63;p14"/>
          <p:cNvGrpSpPr/>
          <p:nvPr/>
        </p:nvGrpSpPr>
        <p:grpSpPr>
          <a:xfrm>
            <a:off x="1476360" y="1942560"/>
            <a:ext cx="933120" cy="441360"/>
            <a:chOff x="1476360" y="1942560"/>
            <a:chExt cx="933120" cy="441360"/>
          </a:xfrm>
        </p:grpSpPr>
        <p:pic>
          <p:nvPicPr>
            <p:cNvPr id="45" name="Google Shape;64;p14" descr="All Lights ------ :: #412FA0"/>
            <p:cNvPicPr/>
            <p:nvPr/>
          </p:nvPicPr>
          <p:blipFill>
            <a:blip r:embed="rId2"/>
            <a:srcRect l="0" t="0" r="0" b="38118"/>
            <a:stretch/>
          </p:blipFill>
          <p:spPr>
            <a:xfrm>
              <a:off x="1476360" y="1942560"/>
              <a:ext cx="933120" cy="441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6" name="Google Shape;65;p14"/>
            <p:cNvSpPr/>
            <p:nvPr/>
          </p:nvSpPr>
          <p:spPr>
            <a:xfrm>
              <a:off x="2098800" y="2062800"/>
              <a:ext cx="241200" cy="1400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47" name="Google Shape;66;p14"/>
          <p:cNvGrpSpPr/>
          <p:nvPr/>
        </p:nvGrpSpPr>
        <p:grpSpPr>
          <a:xfrm>
            <a:off x="1476360" y="2653200"/>
            <a:ext cx="933120" cy="441360"/>
            <a:chOff x="1476360" y="2653200"/>
            <a:chExt cx="933120" cy="441360"/>
          </a:xfrm>
        </p:grpSpPr>
        <p:pic>
          <p:nvPicPr>
            <p:cNvPr id="48" name="Google Shape;67;p14" descr="All Lights ------ :: #412FA0"/>
            <p:cNvPicPr/>
            <p:nvPr/>
          </p:nvPicPr>
          <p:blipFill>
            <a:blip r:embed="rId3"/>
            <a:srcRect l="0" t="0" r="0" b="38118"/>
            <a:stretch/>
          </p:blipFill>
          <p:spPr>
            <a:xfrm>
              <a:off x="1476360" y="2653200"/>
              <a:ext cx="933120" cy="441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9" name="Google Shape;68;p14"/>
            <p:cNvSpPr/>
            <p:nvPr/>
          </p:nvSpPr>
          <p:spPr>
            <a:xfrm>
              <a:off x="2098800" y="2773080"/>
              <a:ext cx="241200" cy="14004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50" name="Google Shape;69;p14" descr="Forward [ v] [ v] :: #58B8A9"/>
          <p:cNvPicPr/>
          <p:nvPr/>
        </p:nvPicPr>
        <p:blipFill>
          <a:blip r:embed="rId4"/>
          <a:srcRect l="0" t="0" r="0" b="36212"/>
          <a:stretch/>
        </p:blipFill>
        <p:spPr>
          <a:xfrm>
            <a:off x="447480" y="3943080"/>
            <a:ext cx="1619280" cy="451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b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Challenge 2: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Books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3620880" cy="398232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t">
            <a:noAutofit/>
          </a:bodyPr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Find and measure two books.</a:t>
            </a:r>
            <a:br>
              <a:rPr sz="1200"/>
            </a:br>
            <a:br>
              <a:rPr sz="1200"/>
            </a:br>
            <a:br>
              <a:rPr sz="1200"/>
            </a:br>
            <a:br>
              <a:rPr sz="1200"/>
            </a:br>
            <a:r>
              <a:rPr b="0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Book 1: ______ cm           Book 2: ______ cm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Put the books next to each other. What is the </a:t>
            </a:r>
            <a:r>
              <a:rPr b="1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total</a:t>
            </a:r>
            <a:r>
              <a:rPr b="0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 length?</a:t>
            </a:r>
            <a:br>
              <a:rPr sz="1200"/>
            </a:br>
            <a:br>
              <a:rPr sz="1200"/>
            </a:br>
            <a:br>
              <a:rPr sz="1200"/>
            </a:br>
            <a:br>
              <a:rPr sz="1200"/>
            </a:br>
            <a:r>
              <a:rPr b="0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_______ cm + _______ cm = _______ cm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spcAft>
                <a:spcPts val="700"/>
              </a:spcAft>
              <a:buClr>
                <a:srgbClr val="595959"/>
              </a:buClr>
              <a:buFont typeface="Arial"/>
              <a:buAutoNum type="arabicPeriod"/>
            </a:pPr>
            <a:r>
              <a:rPr b="0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Program Dash to drive past both books. You might need to </a:t>
            </a:r>
            <a:r>
              <a:rPr b="0" i="1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round</a:t>
            </a:r>
            <a:r>
              <a:rPr b="0" lang="en" sz="1200" spc="-1" strike="noStrike">
                <a:solidFill>
                  <a:srgbClr val="595959"/>
                </a:solidFill>
                <a:latin typeface="Arial"/>
                <a:ea typeface="Arial"/>
              </a:rPr>
              <a:t> to the nearest 10.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Google Shape;76;p15"/>
          <p:cNvSpPr/>
          <p:nvPr/>
        </p:nvSpPr>
        <p:spPr>
          <a:xfrm>
            <a:off x="466560" y="1285920"/>
            <a:ext cx="352080" cy="456840"/>
          </a:xfrm>
          <a:prstGeom prst="rect">
            <a:avLst/>
          </a:prstGeom>
          <a:solidFill>
            <a:schemeClr val="lt1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Google Shape;77;p15"/>
          <p:cNvSpPr/>
          <p:nvPr/>
        </p:nvSpPr>
        <p:spPr>
          <a:xfrm>
            <a:off x="2209680" y="1390680"/>
            <a:ext cx="266400" cy="352080"/>
          </a:xfrm>
          <a:prstGeom prst="rect">
            <a:avLst/>
          </a:prstGeom>
          <a:solidFill>
            <a:schemeClr val="lt1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Google Shape;78;p15"/>
          <p:cNvSpPr/>
          <p:nvPr/>
        </p:nvSpPr>
        <p:spPr>
          <a:xfrm>
            <a:off x="888120" y="1285920"/>
            <a:ext cx="360" cy="45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headEnd len="med" type="stealth" w="med"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Google Shape;79;p15"/>
          <p:cNvSpPr/>
          <p:nvPr/>
        </p:nvSpPr>
        <p:spPr>
          <a:xfrm>
            <a:off x="2550240" y="1390680"/>
            <a:ext cx="360" cy="352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headEnd len="med" type="stealth" w="med"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Google Shape;80;p15"/>
          <p:cNvSpPr/>
          <p:nvPr/>
        </p:nvSpPr>
        <p:spPr>
          <a:xfrm>
            <a:off x="3094920" y="2915640"/>
            <a:ext cx="352080" cy="456840"/>
          </a:xfrm>
          <a:prstGeom prst="rect">
            <a:avLst/>
          </a:prstGeom>
          <a:solidFill>
            <a:schemeClr val="lt1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Google Shape;81;p15"/>
          <p:cNvSpPr/>
          <p:nvPr/>
        </p:nvSpPr>
        <p:spPr>
          <a:xfrm>
            <a:off x="3094920" y="2563200"/>
            <a:ext cx="266400" cy="352080"/>
          </a:xfrm>
          <a:prstGeom prst="rect">
            <a:avLst/>
          </a:prstGeom>
          <a:solidFill>
            <a:schemeClr val="lt1"/>
          </a:solidFill>
          <a:ln w="9525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Google Shape;82;p15"/>
          <p:cNvSpPr/>
          <p:nvPr/>
        </p:nvSpPr>
        <p:spPr>
          <a:xfrm rot="16200000">
            <a:off x="2590560" y="2958480"/>
            <a:ext cx="87588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headEnd len="med" type="stealth" w="med"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pic>
        <p:nvPicPr>
          <p:cNvPr id="60" name="Google Shape;83;p15" descr="Forward [ v] [ v] :: #58B8A9"/>
          <p:cNvPicPr/>
          <p:nvPr/>
        </p:nvPicPr>
        <p:blipFill>
          <a:blip r:embed="rId1"/>
          <a:srcRect l="0" t="0" r="0" b="36212"/>
          <a:stretch/>
        </p:blipFill>
        <p:spPr>
          <a:xfrm>
            <a:off x="433080" y="4408560"/>
            <a:ext cx="1619280" cy="451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/>
          </p:nvPr>
        </p:nvSpPr>
        <p:spPr>
          <a:xfrm>
            <a:off x="132480" y="941760"/>
            <a:ext cx="3753720" cy="401940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t">
            <a:noAutofit/>
          </a:bodyPr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Grab the backpack of one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person in your group. Measure the height of the backpack.</a:t>
            </a:r>
            <a:br>
              <a:rPr sz="1300"/>
            </a:br>
            <a:br>
              <a:rPr sz="1300"/>
            </a:br>
            <a:r>
              <a:rPr b="0" lang="en" sz="2000" spc="-1" strike="noStrike">
                <a:solidFill>
                  <a:srgbClr val="595959"/>
                </a:solidFill>
                <a:latin typeface="Arial"/>
                <a:ea typeface="Arial"/>
              </a:rPr>
              <a:t> </a:t>
            </a: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               The backpack is  _______ cm tall.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Program Dash to drive the height of the backpack.</a:t>
            </a:r>
            <a:br>
              <a:rPr sz="1300"/>
            </a:br>
            <a:br>
              <a:rPr sz="1300"/>
            </a:b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</a:rPr>
              <a:t> 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spcAft>
                <a:spcPts val="700"/>
              </a:spcAft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How much 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further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would Dash need to drive in order to go 120 cm all together?</a:t>
            </a:r>
            <a:br>
              <a:rPr sz="1300"/>
            </a:b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____ cm + ____ cm = 120 cm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b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Challenge 3: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Backpack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Google Shape;90;p16"/>
          <p:cNvSpPr/>
          <p:nvPr/>
        </p:nvSpPr>
        <p:spPr>
          <a:xfrm>
            <a:off x="1010880" y="1542600"/>
            <a:ext cx="360" cy="885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headEnd len="med" type="stealth" w="med"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pic>
        <p:nvPicPr>
          <p:cNvPr id="64" name="Google Shape;91;p16" descr=""/>
          <p:cNvPicPr/>
          <p:nvPr/>
        </p:nvPicPr>
        <p:blipFill>
          <a:blip r:embed="rId1"/>
          <a:srcRect l="20660" t="11990" r="19833" b="11976"/>
          <a:stretch/>
        </p:blipFill>
        <p:spPr>
          <a:xfrm>
            <a:off x="295200" y="1551960"/>
            <a:ext cx="685440" cy="875880"/>
          </a:xfrm>
          <a:prstGeom prst="rect">
            <a:avLst/>
          </a:prstGeom>
          <a:ln w="0">
            <a:noFill/>
          </a:ln>
        </p:spPr>
      </p:pic>
      <p:sp>
        <p:nvSpPr>
          <p:cNvPr id="65" name="Google Shape;92;p16"/>
          <p:cNvSpPr/>
          <p:nvPr/>
        </p:nvSpPr>
        <p:spPr>
          <a:xfrm flipH="1" rot="10800000">
            <a:off x="1406880" y="3057480"/>
            <a:ext cx="87912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headEnd len="med" type="stealth" w="med"/>
          </a:ln>
        </p:spPr>
        <p:style>
          <a:lnRef idx="0"/>
          <a:fillRef idx="0"/>
          <a:effectRef idx="0"/>
          <a:fontRef idx="minor"/>
        </p:style>
      </p:sp>
      <p:pic>
        <p:nvPicPr>
          <p:cNvPr id="66" name="Google Shape;93;p16" descr=""/>
          <p:cNvPicPr/>
          <p:nvPr/>
        </p:nvPicPr>
        <p:blipFill>
          <a:blip r:embed="rId2"/>
          <a:srcRect l="20660" t="11990" r="19833" b="11976"/>
          <a:stretch/>
        </p:blipFill>
        <p:spPr>
          <a:xfrm rot="16200000">
            <a:off x="1559160" y="2998440"/>
            <a:ext cx="685440" cy="875880"/>
          </a:xfrm>
          <a:prstGeom prst="rect">
            <a:avLst/>
          </a:prstGeom>
          <a:ln w="0">
            <a:noFill/>
          </a:ln>
        </p:spPr>
      </p:pic>
      <p:grpSp>
        <p:nvGrpSpPr>
          <p:cNvPr id="67" name="Google Shape;94;p16"/>
          <p:cNvGrpSpPr/>
          <p:nvPr/>
        </p:nvGrpSpPr>
        <p:grpSpPr>
          <a:xfrm>
            <a:off x="2319120" y="2850840"/>
            <a:ext cx="402120" cy="425880"/>
            <a:chOff x="2319120" y="2850840"/>
            <a:chExt cx="402120" cy="425880"/>
          </a:xfrm>
        </p:grpSpPr>
        <p:sp>
          <p:nvSpPr>
            <p:cNvPr id="68" name="Google Shape;95;p16"/>
            <p:cNvSpPr/>
            <p:nvPr/>
          </p:nvSpPr>
          <p:spPr>
            <a:xfrm rot="10800000">
              <a:off x="2319120" y="3063960"/>
              <a:ext cx="212760" cy="2127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" name="Google Shape;96;p16"/>
            <p:cNvSpPr/>
            <p:nvPr/>
          </p:nvSpPr>
          <p:spPr>
            <a:xfrm rot="10800000">
              <a:off x="2319120" y="2850840"/>
              <a:ext cx="212760" cy="2127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Google Shape;97;p16"/>
            <p:cNvSpPr/>
            <p:nvPr/>
          </p:nvSpPr>
          <p:spPr>
            <a:xfrm rot="10800000">
              <a:off x="2508480" y="2957400"/>
              <a:ext cx="212760" cy="2127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Google Shape;98;p16"/>
            <p:cNvSpPr/>
            <p:nvPr/>
          </p:nvSpPr>
          <p:spPr>
            <a:xfrm rot="10800000">
              <a:off x="2395800" y="2957400"/>
              <a:ext cx="212760" cy="21276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ff99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Google Shape;99;p16"/>
            <p:cNvSpPr/>
            <p:nvPr/>
          </p:nvSpPr>
          <p:spPr>
            <a:xfrm rot="10800000">
              <a:off x="2393280" y="2952720"/>
              <a:ext cx="221760" cy="221760"/>
            </a:xfrm>
            <a:prstGeom prst="chord">
              <a:avLst>
                <a:gd name="adj1" fmla="val 2124100"/>
                <a:gd name="adj2" fmla="val 19542823"/>
              </a:avLst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b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Challenge 4: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Square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3620880" cy="401940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t">
            <a:normAutofit/>
          </a:bodyPr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Find a 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2 by 2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square in the tiles on the floor and measure the sides. </a:t>
            </a:r>
            <a:br>
              <a:rPr sz="1300"/>
            </a:br>
            <a:br>
              <a:rPr sz="1300"/>
            </a:br>
            <a:r>
              <a:rPr b="0" lang="en" sz="2000" spc="-1" strike="noStrike">
                <a:solidFill>
                  <a:srgbClr val="595959"/>
                </a:solidFill>
                <a:latin typeface="Arial"/>
                <a:ea typeface="Arial"/>
              </a:rPr>
              <a:t> </a:t>
            </a: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	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	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Each side is _______ cm.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spcAft>
                <a:spcPts val="700"/>
              </a:spcAft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Program Dash to drive around the </a:t>
            </a:r>
            <a:r>
              <a:rPr b="0" i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perimeter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of the square.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5" name="Google Shape;106;p17"/>
          <p:cNvGrpSpPr/>
          <p:nvPr/>
        </p:nvGrpSpPr>
        <p:grpSpPr>
          <a:xfrm>
            <a:off x="438120" y="1628640"/>
            <a:ext cx="571320" cy="571320"/>
            <a:chOff x="438120" y="1628640"/>
            <a:chExt cx="571320" cy="571320"/>
          </a:xfrm>
        </p:grpSpPr>
        <p:sp>
          <p:nvSpPr>
            <p:cNvPr id="76" name="Google Shape;107;p17"/>
            <p:cNvSpPr/>
            <p:nvPr/>
          </p:nvSpPr>
          <p:spPr>
            <a:xfrm>
              <a:off x="438120" y="162864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Google Shape;108;p17"/>
            <p:cNvSpPr/>
            <p:nvPr/>
          </p:nvSpPr>
          <p:spPr>
            <a:xfrm>
              <a:off x="723960" y="162864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Google Shape;109;p17"/>
            <p:cNvSpPr/>
            <p:nvPr/>
          </p:nvSpPr>
          <p:spPr>
            <a:xfrm>
              <a:off x="438120" y="191448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Google Shape;110;p17"/>
            <p:cNvSpPr/>
            <p:nvPr/>
          </p:nvSpPr>
          <p:spPr>
            <a:xfrm>
              <a:off x="723960" y="191448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0" name="Google Shape;111;p17"/>
          <p:cNvSpPr/>
          <p:nvPr/>
        </p:nvSpPr>
        <p:spPr>
          <a:xfrm>
            <a:off x="438120" y="1542960"/>
            <a:ext cx="5904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headEnd len="med" type="stealth" w="med"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81" name="Google Shape;112;p17"/>
          <p:cNvGrpSpPr/>
          <p:nvPr/>
        </p:nvGrpSpPr>
        <p:grpSpPr>
          <a:xfrm>
            <a:off x="438120" y="3486240"/>
            <a:ext cx="571320" cy="570960"/>
            <a:chOff x="438120" y="3486240"/>
            <a:chExt cx="571320" cy="570960"/>
          </a:xfrm>
        </p:grpSpPr>
        <p:sp>
          <p:nvSpPr>
            <p:cNvPr id="82" name="Google Shape;113;p17"/>
            <p:cNvSpPr/>
            <p:nvPr/>
          </p:nvSpPr>
          <p:spPr>
            <a:xfrm>
              <a:off x="438120" y="348624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Google Shape;114;p17"/>
            <p:cNvSpPr/>
            <p:nvPr/>
          </p:nvSpPr>
          <p:spPr>
            <a:xfrm>
              <a:off x="723960" y="348624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Google Shape;115;p17"/>
            <p:cNvSpPr/>
            <p:nvPr/>
          </p:nvSpPr>
          <p:spPr>
            <a:xfrm>
              <a:off x="438120" y="377172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Google Shape;116;p17"/>
            <p:cNvSpPr/>
            <p:nvPr/>
          </p:nvSpPr>
          <p:spPr>
            <a:xfrm>
              <a:off x="723960" y="3771720"/>
              <a:ext cx="285480" cy="2854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6" name="Google Shape;117;p17"/>
          <p:cNvSpPr/>
          <p:nvPr/>
        </p:nvSpPr>
        <p:spPr>
          <a:xfrm>
            <a:off x="438120" y="3371760"/>
            <a:ext cx="5904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Google Shape;118;p17"/>
          <p:cNvSpPr/>
          <p:nvPr/>
        </p:nvSpPr>
        <p:spPr>
          <a:xfrm>
            <a:off x="1123920" y="3486240"/>
            <a:ext cx="360" cy="571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Google Shape;119;p17"/>
          <p:cNvSpPr/>
          <p:nvPr/>
        </p:nvSpPr>
        <p:spPr>
          <a:xfrm rot="10800000">
            <a:off x="438480" y="4161960"/>
            <a:ext cx="5522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Google Shape;120;p17"/>
          <p:cNvSpPr/>
          <p:nvPr/>
        </p:nvSpPr>
        <p:spPr>
          <a:xfrm rot="10800000">
            <a:off x="333000" y="3515040"/>
            <a:ext cx="360" cy="514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Google Shape;121;p17"/>
          <p:cNvSpPr/>
          <p:nvPr/>
        </p:nvSpPr>
        <p:spPr>
          <a:xfrm rot="5400000">
            <a:off x="1063440" y="3371760"/>
            <a:ext cx="83160" cy="83160"/>
          </a:xfrm>
          <a:prstGeom prst="bentArrow">
            <a:avLst>
              <a:gd name="adj1" fmla="val 11421"/>
              <a:gd name="adj2" fmla="val 27128"/>
              <a:gd name="adj3" fmla="val 41457"/>
              <a:gd name="adj4" fmla="val 43750"/>
            </a:avLst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Google Shape;122;p17"/>
          <p:cNvSpPr/>
          <p:nvPr/>
        </p:nvSpPr>
        <p:spPr>
          <a:xfrm rot="10800000">
            <a:off x="1045800" y="4105440"/>
            <a:ext cx="83160" cy="83160"/>
          </a:xfrm>
          <a:prstGeom prst="bentArrow">
            <a:avLst>
              <a:gd name="adj1" fmla="val 11421"/>
              <a:gd name="adj2" fmla="val 27128"/>
              <a:gd name="adj3" fmla="val 41457"/>
              <a:gd name="adj4" fmla="val 43750"/>
            </a:avLst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Google Shape;123;p17"/>
          <p:cNvSpPr/>
          <p:nvPr/>
        </p:nvSpPr>
        <p:spPr>
          <a:xfrm rot="16200000">
            <a:off x="309600" y="4081680"/>
            <a:ext cx="83160" cy="83160"/>
          </a:xfrm>
          <a:prstGeom prst="bentArrow">
            <a:avLst>
              <a:gd name="adj1" fmla="val 11421"/>
              <a:gd name="adj2" fmla="val 27128"/>
              <a:gd name="adj3" fmla="val 41457"/>
              <a:gd name="adj4" fmla="val 43750"/>
            </a:avLst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93" name="Google Shape;124;p17"/>
          <p:cNvGrpSpPr/>
          <p:nvPr/>
        </p:nvGrpSpPr>
        <p:grpSpPr>
          <a:xfrm>
            <a:off x="207000" y="3255120"/>
            <a:ext cx="208440" cy="221040"/>
            <a:chOff x="207000" y="3255120"/>
            <a:chExt cx="208440" cy="221040"/>
          </a:xfrm>
        </p:grpSpPr>
        <p:sp>
          <p:nvSpPr>
            <p:cNvPr id="94" name="Google Shape;125;p17"/>
            <p:cNvSpPr/>
            <p:nvPr/>
          </p:nvSpPr>
          <p:spPr>
            <a:xfrm>
              <a:off x="305280" y="3255120"/>
              <a:ext cx="110160" cy="1101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Google Shape;126;p17"/>
            <p:cNvSpPr/>
            <p:nvPr/>
          </p:nvSpPr>
          <p:spPr>
            <a:xfrm>
              <a:off x="305280" y="3366000"/>
              <a:ext cx="110160" cy="1101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Google Shape;127;p17"/>
            <p:cNvSpPr/>
            <p:nvPr/>
          </p:nvSpPr>
          <p:spPr>
            <a:xfrm>
              <a:off x="207000" y="3310560"/>
              <a:ext cx="110160" cy="1101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7" name="Google Shape;128;p17"/>
            <p:cNvSpPr/>
            <p:nvPr/>
          </p:nvSpPr>
          <p:spPr>
            <a:xfrm>
              <a:off x="267480" y="3310560"/>
              <a:ext cx="110160" cy="1101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99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Google Shape;129;p17"/>
            <p:cNvSpPr/>
            <p:nvPr/>
          </p:nvSpPr>
          <p:spPr>
            <a:xfrm>
              <a:off x="262080" y="3308040"/>
              <a:ext cx="114840" cy="114840"/>
            </a:xfrm>
            <a:prstGeom prst="chord">
              <a:avLst>
                <a:gd name="adj1" fmla="val 2124100"/>
                <a:gd name="adj2" fmla="val 19542823"/>
              </a:avLst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99" name="Google Shape;130;p17" descr="Turn Right [90 v] :: #58B8A9"/>
          <p:cNvPicPr/>
          <p:nvPr/>
        </p:nvPicPr>
        <p:blipFill>
          <a:blip r:embed="rId1"/>
          <a:srcRect l="0" t="0" r="0" b="34463"/>
          <a:stretch/>
        </p:blipFill>
        <p:spPr>
          <a:xfrm>
            <a:off x="1453680" y="3790800"/>
            <a:ext cx="974880" cy="370440"/>
          </a:xfrm>
          <a:prstGeom prst="rect">
            <a:avLst/>
          </a:prstGeom>
          <a:ln w="0">
            <a:noFill/>
          </a:ln>
        </p:spPr>
      </p:pic>
      <p:sp>
        <p:nvSpPr>
          <p:cNvPr id="100" name="Google Shape;131;p17"/>
          <p:cNvSpPr/>
          <p:nvPr/>
        </p:nvSpPr>
        <p:spPr>
          <a:xfrm rot="20974800">
            <a:off x="2486880" y="3907440"/>
            <a:ext cx="1509120" cy="73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rgbClr val="595959"/>
                </a:solidFill>
                <a:latin typeface="Architects Daughter"/>
                <a:ea typeface="Architects Daughter"/>
              </a:rPr>
              <a:t>Use this each time you want to turn a corner</a:t>
            </a:r>
            <a:endParaRPr b="0" lang="en-US" sz="1200" spc="-1" strike="noStrike">
              <a:latin typeface="Arial"/>
            </a:endParaRPr>
          </a:p>
        </p:txBody>
      </p:sp>
      <p:pic>
        <p:nvPicPr>
          <p:cNvPr id="101" name="Google Shape;132;p17" descr=""/>
          <p:cNvPicPr/>
          <p:nvPr/>
        </p:nvPicPr>
        <p:blipFill>
          <a:blip r:embed="rId2"/>
          <a:stretch/>
        </p:blipFill>
        <p:spPr>
          <a:xfrm rot="18900000">
            <a:off x="2592000" y="3416400"/>
            <a:ext cx="950760" cy="950760"/>
          </a:xfrm>
          <a:prstGeom prst="rect">
            <a:avLst/>
          </a:prstGeom>
          <a:ln w="0">
            <a:noFill/>
          </a:ln>
        </p:spPr>
      </p:pic>
      <p:pic>
        <p:nvPicPr>
          <p:cNvPr id="102" name="Google Shape;133;p17" descr="Forward [ v] [ v] :: #58B8A9"/>
          <p:cNvPicPr/>
          <p:nvPr/>
        </p:nvPicPr>
        <p:blipFill>
          <a:blip r:embed="rId3"/>
          <a:srcRect l="0" t="0" r="0" b="36212"/>
          <a:stretch/>
        </p:blipFill>
        <p:spPr>
          <a:xfrm>
            <a:off x="1453680" y="3381120"/>
            <a:ext cx="1256040" cy="349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32480" y="187200"/>
            <a:ext cx="3620880" cy="61416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b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Challenge 5: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500" spc="-1" strike="noStrike">
                <a:solidFill>
                  <a:srgbClr val="000000"/>
                </a:solidFill>
                <a:latin typeface="Arial"/>
                <a:ea typeface="Arial"/>
              </a:rPr>
              <a:t>Loopy Square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132480" y="941760"/>
            <a:ext cx="3620880" cy="4019400"/>
          </a:xfrm>
          <a:prstGeom prst="rect">
            <a:avLst/>
          </a:prstGeom>
          <a:noFill/>
          <a:ln w="0">
            <a:noFill/>
          </a:ln>
        </p:spPr>
        <p:txBody>
          <a:bodyPr lIns="55800" rIns="55800" tIns="55800" bIns="55800" anchor="t">
            <a:normAutofit/>
          </a:bodyPr>
          <a:p>
            <a:pPr marL="228600" indent="-139680">
              <a:lnSpc>
                <a:spcPct val="115000"/>
              </a:lnSpc>
              <a:spcBef>
                <a:spcPts val="2001"/>
              </a:spcBef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Find a 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3 by 3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square in the tiles on the floor and measure the sides. </a:t>
            </a:r>
            <a:br>
              <a:rPr sz="1300"/>
            </a:br>
            <a:br>
              <a:rPr sz="1300"/>
            </a:br>
            <a:r>
              <a:rPr b="0" lang="en" sz="2000" spc="-1" strike="noStrike">
                <a:solidFill>
                  <a:srgbClr val="595959"/>
                </a:solidFill>
                <a:latin typeface="Arial"/>
                <a:ea typeface="Arial"/>
              </a:rPr>
              <a:t> </a:t>
            </a:r>
            <a:br>
              <a:rPr sz="1300"/>
            </a:b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	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	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    Each side is _______ cm.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marL="228600" indent="-139680">
              <a:lnSpc>
                <a:spcPct val="115000"/>
              </a:lnSpc>
              <a:spcBef>
                <a:spcPts val="2001"/>
              </a:spcBef>
              <a:spcAft>
                <a:spcPts val="700"/>
              </a:spcAft>
              <a:buClr>
                <a:srgbClr val="595959"/>
              </a:buClr>
              <a:buFont typeface="Arial"/>
              <a:buAutoNum type="arabicPeriod"/>
            </a:pP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Program Dash to drive around the </a:t>
            </a:r>
            <a:r>
              <a:rPr b="0" i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perimeter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of the square. This time, use </a:t>
            </a:r>
            <a:r>
              <a:rPr b="1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only</a:t>
            </a:r>
            <a:r>
              <a:rPr b="0" lang="en" sz="1300" spc="-1" strike="noStrike">
                <a:solidFill>
                  <a:srgbClr val="595959"/>
                </a:solidFill>
                <a:latin typeface="Arial"/>
                <a:ea typeface="Arial"/>
              </a:rPr>
              <a:t> 3 blocks: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Google Shape;140;p18"/>
          <p:cNvSpPr/>
          <p:nvPr/>
        </p:nvSpPr>
        <p:spPr>
          <a:xfrm>
            <a:off x="438120" y="1542960"/>
            <a:ext cx="5760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headEnd len="med" type="stealth" w="med"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6" name="Google Shape;141;p18"/>
          <p:cNvSpPr/>
          <p:nvPr/>
        </p:nvSpPr>
        <p:spPr>
          <a:xfrm>
            <a:off x="438120" y="3448080"/>
            <a:ext cx="5904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Google Shape;142;p18"/>
          <p:cNvSpPr/>
          <p:nvPr/>
        </p:nvSpPr>
        <p:spPr>
          <a:xfrm>
            <a:off x="1123920" y="3562200"/>
            <a:ext cx="360" cy="571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Google Shape;143;p18"/>
          <p:cNvSpPr/>
          <p:nvPr/>
        </p:nvSpPr>
        <p:spPr>
          <a:xfrm rot="10800000">
            <a:off x="438480" y="4238280"/>
            <a:ext cx="5522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Google Shape;144;p18"/>
          <p:cNvSpPr/>
          <p:nvPr/>
        </p:nvSpPr>
        <p:spPr>
          <a:xfrm rot="10800000">
            <a:off x="333000" y="3591360"/>
            <a:ext cx="360" cy="514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595959"/>
            </a:solidFill>
            <a:round/>
            <a:tailEnd len="med" type="stealth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Google Shape;145;p18"/>
          <p:cNvSpPr/>
          <p:nvPr/>
        </p:nvSpPr>
        <p:spPr>
          <a:xfrm rot="5400000">
            <a:off x="1063440" y="3448080"/>
            <a:ext cx="83160" cy="83160"/>
          </a:xfrm>
          <a:prstGeom prst="bentArrow">
            <a:avLst>
              <a:gd name="adj1" fmla="val 11421"/>
              <a:gd name="adj2" fmla="val 27128"/>
              <a:gd name="adj3" fmla="val 41457"/>
              <a:gd name="adj4" fmla="val 43750"/>
            </a:avLst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Google Shape;146;p18"/>
          <p:cNvSpPr/>
          <p:nvPr/>
        </p:nvSpPr>
        <p:spPr>
          <a:xfrm rot="10800000">
            <a:off x="1045800" y="4181760"/>
            <a:ext cx="83160" cy="83160"/>
          </a:xfrm>
          <a:prstGeom prst="bentArrow">
            <a:avLst>
              <a:gd name="adj1" fmla="val 11421"/>
              <a:gd name="adj2" fmla="val 27128"/>
              <a:gd name="adj3" fmla="val 41457"/>
              <a:gd name="adj4" fmla="val 43750"/>
            </a:avLst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Google Shape;147;p18"/>
          <p:cNvSpPr/>
          <p:nvPr/>
        </p:nvSpPr>
        <p:spPr>
          <a:xfrm rot="16200000">
            <a:off x="309600" y="4158000"/>
            <a:ext cx="83160" cy="83160"/>
          </a:xfrm>
          <a:prstGeom prst="bentArrow">
            <a:avLst>
              <a:gd name="adj1" fmla="val 11421"/>
              <a:gd name="adj2" fmla="val 27128"/>
              <a:gd name="adj3" fmla="val 41457"/>
              <a:gd name="adj4" fmla="val 43750"/>
            </a:avLst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13" name="Google Shape;148;p18"/>
          <p:cNvGrpSpPr/>
          <p:nvPr/>
        </p:nvGrpSpPr>
        <p:grpSpPr>
          <a:xfrm>
            <a:off x="207000" y="3331440"/>
            <a:ext cx="208440" cy="220680"/>
            <a:chOff x="207000" y="3331440"/>
            <a:chExt cx="208440" cy="220680"/>
          </a:xfrm>
        </p:grpSpPr>
        <p:sp>
          <p:nvSpPr>
            <p:cNvPr id="114" name="Google Shape;149;p18"/>
            <p:cNvSpPr/>
            <p:nvPr/>
          </p:nvSpPr>
          <p:spPr>
            <a:xfrm>
              <a:off x="305280" y="3331440"/>
              <a:ext cx="110160" cy="1101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Google Shape;150;p18"/>
            <p:cNvSpPr/>
            <p:nvPr/>
          </p:nvSpPr>
          <p:spPr>
            <a:xfrm>
              <a:off x="305280" y="3441960"/>
              <a:ext cx="110160" cy="1101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Google Shape;151;p18"/>
            <p:cNvSpPr/>
            <p:nvPr/>
          </p:nvSpPr>
          <p:spPr>
            <a:xfrm>
              <a:off x="207000" y="3386880"/>
              <a:ext cx="110160" cy="110160"/>
            </a:xfrm>
            <a:prstGeom prst="ellipse">
              <a:avLst/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Google Shape;152;p18"/>
            <p:cNvSpPr/>
            <p:nvPr/>
          </p:nvSpPr>
          <p:spPr>
            <a:xfrm>
              <a:off x="267480" y="3386880"/>
              <a:ext cx="110160" cy="1101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99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Google Shape;153;p18"/>
            <p:cNvSpPr/>
            <p:nvPr/>
          </p:nvSpPr>
          <p:spPr>
            <a:xfrm>
              <a:off x="262080" y="3384360"/>
              <a:ext cx="114840" cy="114840"/>
            </a:xfrm>
            <a:prstGeom prst="chord">
              <a:avLst>
                <a:gd name="adj1" fmla="val 2124100"/>
                <a:gd name="adj2" fmla="val 19542823"/>
              </a:avLst>
            </a:prstGeom>
            <a:solidFill>
              <a:srgbClr val="00c0dc"/>
            </a:solidFill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19" name="Google Shape;154;p18" descr="Turn Right [90 v] :: #58B8A9"/>
          <p:cNvPicPr/>
          <p:nvPr/>
        </p:nvPicPr>
        <p:blipFill>
          <a:blip r:embed="rId1"/>
          <a:srcRect l="0" t="0" r="0" b="34463"/>
          <a:stretch/>
        </p:blipFill>
        <p:spPr>
          <a:xfrm>
            <a:off x="1877400" y="4491000"/>
            <a:ext cx="974880" cy="370440"/>
          </a:xfrm>
          <a:prstGeom prst="rect">
            <a:avLst/>
          </a:prstGeom>
          <a:ln w="0">
            <a:noFill/>
          </a:ln>
        </p:spPr>
      </p:pic>
      <p:pic>
        <p:nvPicPr>
          <p:cNvPr id="120" name="Google Shape;155;p18" descr="Forward [ v] [ v] :: #58B8A9"/>
          <p:cNvPicPr/>
          <p:nvPr/>
        </p:nvPicPr>
        <p:blipFill>
          <a:blip r:embed="rId2"/>
          <a:srcRect l="0" t="0" r="0" b="36212"/>
          <a:stretch/>
        </p:blipFill>
        <p:spPr>
          <a:xfrm>
            <a:off x="1877400" y="4080960"/>
            <a:ext cx="1256040" cy="349920"/>
          </a:xfrm>
          <a:prstGeom prst="rect">
            <a:avLst/>
          </a:prstGeom>
          <a:ln w="0">
            <a:noFill/>
          </a:ln>
        </p:spPr>
      </p:pic>
      <p:grpSp>
        <p:nvGrpSpPr>
          <p:cNvPr id="121" name="Google Shape;156;p18"/>
          <p:cNvGrpSpPr/>
          <p:nvPr/>
        </p:nvGrpSpPr>
        <p:grpSpPr>
          <a:xfrm>
            <a:off x="440280" y="1647720"/>
            <a:ext cx="571320" cy="571680"/>
            <a:chOff x="440280" y="1647720"/>
            <a:chExt cx="571320" cy="571680"/>
          </a:xfrm>
        </p:grpSpPr>
        <p:sp>
          <p:nvSpPr>
            <p:cNvPr id="122" name="Google Shape;157;p18"/>
            <p:cNvSpPr/>
            <p:nvPr/>
          </p:nvSpPr>
          <p:spPr>
            <a:xfrm>
              <a:off x="440280" y="164772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" name="Google Shape;158;p18"/>
            <p:cNvSpPr/>
            <p:nvPr/>
          </p:nvSpPr>
          <p:spPr>
            <a:xfrm>
              <a:off x="631080" y="164772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" name="Google Shape;159;p18"/>
            <p:cNvSpPr/>
            <p:nvPr/>
          </p:nvSpPr>
          <p:spPr>
            <a:xfrm>
              <a:off x="821520" y="164772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" name="Google Shape;160;p18"/>
            <p:cNvSpPr/>
            <p:nvPr/>
          </p:nvSpPr>
          <p:spPr>
            <a:xfrm>
              <a:off x="440640" y="183816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" name="Google Shape;161;p18"/>
            <p:cNvSpPr/>
            <p:nvPr/>
          </p:nvSpPr>
          <p:spPr>
            <a:xfrm>
              <a:off x="631080" y="183816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" name="Google Shape;162;p18"/>
            <p:cNvSpPr/>
            <p:nvPr/>
          </p:nvSpPr>
          <p:spPr>
            <a:xfrm>
              <a:off x="821520" y="183816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" name="Google Shape;163;p18"/>
            <p:cNvSpPr/>
            <p:nvPr/>
          </p:nvSpPr>
          <p:spPr>
            <a:xfrm>
              <a:off x="440640" y="202932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" name="Google Shape;164;p18"/>
            <p:cNvSpPr/>
            <p:nvPr/>
          </p:nvSpPr>
          <p:spPr>
            <a:xfrm>
              <a:off x="631080" y="202932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Google Shape;165;p18"/>
            <p:cNvSpPr/>
            <p:nvPr/>
          </p:nvSpPr>
          <p:spPr>
            <a:xfrm>
              <a:off x="821520" y="202932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31" name="Google Shape;166;p18" descr="Repeat [ v] times { &#10;&#10;} :: #EEC730"/>
          <p:cNvPicPr/>
          <p:nvPr/>
        </p:nvPicPr>
        <p:blipFill>
          <a:blip r:embed="rId3"/>
          <a:srcRect l="0" t="0" r="0" b="22874"/>
          <a:stretch/>
        </p:blipFill>
        <p:spPr>
          <a:xfrm>
            <a:off x="1877400" y="3223080"/>
            <a:ext cx="1208520" cy="751320"/>
          </a:xfrm>
          <a:prstGeom prst="rect">
            <a:avLst/>
          </a:prstGeom>
          <a:ln w="0">
            <a:noFill/>
          </a:ln>
        </p:spPr>
      </p:pic>
      <p:grpSp>
        <p:nvGrpSpPr>
          <p:cNvPr id="132" name="Google Shape;167;p18"/>
          <p:cNvGrpSpPr/>
          <p:nvPr/>
        </p:nvGrpSpPr>
        <p:grpSpPr>
          <a:xfrm>
            <a:off x="440280" y="3552840"/>
            <a:ext cx="571320" cy="571680"/>
            <a:chOff x="440280" y="3552840"/>
            <a:chExt cx="571320" cy="571680"/>
          </a:xfrm>
        </p:grpSpPr>
        <p:sp>
          <p:nvSpPr>
            <p:cNvPr id="133" name="Google Shape;168;p18"/>
            <p:cNvSpPr/>
            <p:nvPr/>
          </p:nvSpPr>
          <p:spPr>
            <a:xfrm>
              <a:off x="440280" y="355284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Google Shape;169;p18"/>
            <p:cNvSpPr/>
            <p:nvPr/>
          </p:nvSpPr>
          <p:spPr>
            <a:xfrm>
              <a:off x="631080" y="355284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Google Shape;170;p18"/>
            <p:cNvSpPr/>
            <p:nvPr/>
          </p:nvSpPr>
          <p:spPr>
            <a:xfrm>
              <a:off x="821520" y="355284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Google Shape;171;p18"/>
            <p:cNvSpPr/>
            <p:nvPr/>
          </p:nvSpPr>
          <p:spPr>
            <a:xfrm>
              <a:off x="440640" y="374328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Google Shape;172;p18"/>
            <p:cNvSpPr/>
            <p:nvPr/>
          </p:nvSpPr>
          <p:spPr>
            <a:xfrm>
              <a:off x="631080" y="374328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8" name="Google Shape;173;p18"/>
            <p:cNvSpPr/>
            <p:nvPr/>
          </p:nvSpPr>
          <p:spPr>
            <a:xfrm>
              <a:off x="821520" y="374328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9" name="Google Shape;174;p18"/>
            <p:cNvSpPr/>
            <p:nvPr/>
          </p:nvSpPr>
          <p:spPr>
            <a:xfrm>
              <a:off x="440640" y="393444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Google Shape;175;p18"/>
            <p:cNvSpPr/>
            <p:nvPr/>
          </p:nvSpPr>
          <p:spPr>
            <a:xfrm>
              <a:off x="631080" y="393444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Google Shape;176;p18"/>
            <p:cNvSpPr/>
            <p:nvPr/>
          </p:nvSpPr>
          <p:spPr>
            <a:xfrm>
              <a:off x="821520" y="3934440"/>
              <a:ext cx="190080" cy="190080"/>
            </a:xfrm>
            <a:prstGeom prst="rect">
              <a:avLst/>
            </a:prstGeom>
            <a:noFill/>
            <a:ln w="9525">
              <a:solidFill>
                <a:srgbClr val="5959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>Zak Kolar</cp:lastModifiedBy>
  <dcterms:modified xsi:type="dcterms:W3CDTF">2023-12-30T12:10:34Z</dcterms:modified>
  <cp:revision>1</cp:revision>
  <dc:subject/>
  <dc:title/>
</cp:coreProperties>
</file>